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8" r:id="rId3"/>
    <p:sldId id="333" r:id="rId4"/>
    <p:sldId id="297" r:id="rId5"/>
    <p:sldId id="298" r:id="rId6"/>
    <p:sldId id="299" r:id="rId7"/>
    <p:sldId id="259" r:id="rId8"/>
    <p:sldId id="260" r:id="rId9"/>
    <p:sldId id="261" r:id="rId10"/>
    <p:sldId id="262" r:id="rId11"/>
    <p:sldId id="309" r:id="rId12"/>
    <p:sldId id="263" r:id="rId13"/>
    <p:sldId id="310" r:id="rId14"/>
    <p:sldId id="312" r:id="rId15"/>
    <p:sldId id="315" r:id="rId16"/>
    <p:sldId id="313" r:id="rId17"/>
    <p:sldId id="314" r:id="rId18"/>
    <p:sldId id="357" r:id="rId19"/>
    <p:sldId id="334" r:id="rId20"/>
    <p:sldId id="317" r:id="rId21"/>
    <p:sldId id="266" r:id="rId22"/>
    <p:sldId id="335" r:id="rId23"/>
    <p:sldId id="267" r:id="rId24"/>
    <p:sldId id="268" r:id="rId25"/>
    <p:sldId id="327" r:id="rId26"/>
    <p:sldId id="269" r:id="rId27"/>
    <p:sldId id="336" r:id="rId28"/>
    <p:sldId id="348" r:id="rId29"/>
    <p:sldId id="271" r:id="rId30"/>
    <p:sldId id="338" r:id="rId31"/>
    <p:sldId id="341" r:id="rId32"/>
    <p:sldId id="337" r:id="rId33"/>
    <p:sldId id="339" r:id="rId34"/>
    <p:sldId id="340" r:id="rId35"/>
    <p:sldId id="342" r:id="rId36"/>
    <p:sldId id="343" r:id="rId37"/>
    <p:sldId id="344" r:id="rId38"/>
    <p:sldId id="345" r:id="rId39"/>
    <p:sldId id="347" r:id="rId40"/>
    <p:sldId id="349" r:id="rId41"/>
    <p:sldId id="350" r:id="rId42"/>
    <p:sldId id="352" r:id="rId43"/>
    <p:sldId id="351" r:id="rId44"/>
    <p:sldId id="353" r:id="rId45"/>
    <p:sldId id="354" r:id="rId46"/>
    <p:sldId id="355" r:id="rId47"/>
    <p:sldId id="356" r:id="rId48"/>
    <p:sldId id="346" r:id="rId49"/>
    <p:sldId id="287" r:id="rId50"/>
    <p:sldId id="288" r:id="rId51"/>
    <p:sldId id="289" r:id="rId52"/>
    <p:sldId id="290" r:id="rId53"/>
    <p:sldId id="291" r:id="rId54"/>
  </p:sldIdLst>
  <p:sldSz cx="12192000" cy="6858000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A8"/>
    <a:srgbClr val="0067B4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19T15:38:31.32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BFD1903E-0C1A-495C-8C6A-17E74171C1B7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02030E9A-6441-4693-BF6A-E20B20B52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10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A9410876-9D22-4B6C-AE86-9AD49C390078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AA70C776-6B2C-45A2-B0F9-6335D5E4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57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0C776-6B2C-45A2-B0F9-6335D5E458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0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83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6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95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0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8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6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0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E7339-1486-47D6-9C43-628A6B662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9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jpe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21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03/PhysRevA.54.3824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40" y="2411320"/>
            <a:ext cx="2913319" cy="1908224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948" y="0"/>
            <a:ext cx="9144000" cy="2387600"/>
          </a:xfrm>
        </p:spPr>
        <p:txBody>
          <a:bodyPr/>
          <a:lstStyle/>
          <a:p>
            <a:r>
              <a:rPr lang="en-US" dirty="0" smtClean="0"/>
              <a:t>Quantum Computation: Is Thailand </a:t>
            </a:r>
            <a:r>
              <a:rPr lang="en-US" dirty="0"/>
              <a:t>R</a:t>
            </a:r>
            <a:r>
              <a:rPr lang="en-US" dirty="0" smtClean="0"/>
              <a:t>eady </a:t>
            </a:r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I</a:t>
            </a:r>
            <a:r>
              <a:rPr lang="en-US" dirty="0" smtClean="0"/>
              <a:t>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1458" y="44900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Sanpawat Kantabutra, PhD</a:t>
            </a:r>
          </a:p>
          <a:p>
            <a:r>
              <a:rPr lang="en-US" dirty="0" smtClean="0"/>
              <a:t>The Theory of Computation Group and The Center of Excellence for Quantum Technology, Faculty of Engineering, Chiang Mai University</a:t>
            </a:r>
          </a:p>
          <a:p>
            <a:r>
              <a:rPr lang="en-US" dirty="0" smtClean="0"/>
              <a:t>Email: sanpawat@alumni.tufts.edu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3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Superposition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Suppose f : {0,1} </a:t>
            </a:r>
            <a:r>
              <a:rPr lang="en-US" dirty="0" smtClean="0">
                <a:sym typeface="Symbol" panose="05050102010706020507" pitchFamily="18" charset="2"/>
              </a:rPr>
              <a:t> {0,1} and f(0) = 1 and f(1) = 0.</a:t>
            </a:r>
            <a:endParaRPr lang="en-US" dirty="0" smtClean="0"/>
          </a:p>
          <a:p>
            <a:pPr lvl="0"/>
            <a:r>
              <a:rPr lang="en-US" dirty="0" smtClean="0"/>
              <a:t>Suppose the corresponding qubit state is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The catch is that we can only see one of the two outputs when we measure (read) the superposition state.</a:t>
            </a:r>
          </a:p>
          <a:p>
            <a:pPr lvl="0"/>
            <a:r>
              <a:rPr lang="en-US" dirty="0" smtClean="0"/>
              <a:t>In this simple case, we only see f(0) or f(1) with equal probability 1/2 when we measure both qubits.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407742"/>
              </p:ext>
            </p:extLst>
          </p:nvPr>
        </p:nvGraphicFramePr>
        <p:xfrm>
          <a:off x="1828800" y="2879553"/>
          <a:ext cx="7477326" cy="958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" name="Equation" r:id="rId3" imgW="3466800" imgH="444240" progId="Equation.DSMT4">
                  <p:embed/>
                </p:oleObj>
              </mc:Choice>
              <mc:Fallback>
                <p:oleObj name="Equation" r:id="rId3" imgW="3466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2879553"/>
                        <a:ext cx="7477326" cy="9585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2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Superposition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Suppose f : {0,1} </a:t>
            </a:r>
            <a:r>
              <a:rPr lang="en-US" dirty="0" smtClean="0">
                <a:sym typeface="Symbol" panose="05050102010706020507" pitchFamily="18" charset="2"/>
              </a:rPr>
              <a:t> {0,1} and f(0) = 1 and f(1) = 0.</a:t>
            </a:r>
            <a:endParaRPr lang="en-US" dirty="0" smtClean="0"/>
          </a:p>
          <a:p>
            <a:pPr lvl="0"/>
            <a:r>
              <a:rPr lang="en-US" dirty="0" smtClean="0"/>
              <a:t>Suppose the corresponding qubit state is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The catch is that we can only see </a:t>
            </a:r>
            <a:r>
              <a:rPr lang="en-US" b="1" dirty="0" smtClean="0"/>
              <a:t>one</a:t>
            </a:r>
            <a:r>
              <a:rPr lang="en-US" dirty="0" smtClean="0"/>
              <a:t> of the two outputs when we measure (read) the superposition state.</a:t>
            </a:r>
          </a:p>
          <a:p>
            <a:pPr lvl="0"/>
            <a:r>
              <a:rPr lang="en-US" dirty="0" smtClean="0"/>
              <a:t>In this simple case, we only see f(0) or f(1) with equal probability 1/2 when we measure </a:t>
            </a:r>
            <a:r>
              <a:rPr lang="en-US" dirty="0"/>
              <a:t>(</a:t>
            </a:r>
            <a:r>
              <a:rPr lang="en-US" dirty="0" smtClean="0"/>
              <a:t>read) both qubits.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746009"/>
              </p:ext>
            </p:extLst>
          </p:nvPr>
        </p:nvGraphicFramePr>
        <p:xfrm>
          <a:off x="1828800" y="2879553"/>
          <a:ext cx="7477326" cy="958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5" name="Equation" r:id="rId3" imgW="3466800" imgH="444240" progId="Equation.DSMT4">
                  <p:embed/>
                </p:oleObj>
              </mc:Choice>
              <mc:Fallback>
                <p:oleObj name="Equation" r:id="rId3" imgW="3466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2879553"/>
                        <a:ext cx="7477326" cy="9585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Superposition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Generally, after an </a:t>
            </a:r>
            <a:r>
              <a:rPr lang="en-US" i="1" dirty="0" smtClean="0"/>
              <a:t>n</a:t>
            </a:r>
            <a:r>
              <a:rPr lang="en-US" dirty="0" smtClean="0"/>
              <a:t>-qubit computation, we have a following state.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where                                     .</a:t>
            </a:r>
            <a:endParaRPr lang="en-US" dirty="0"/>
          </a:p>
          <a:p>
            <a:pPr marL="0" lvl="0" indent="0">
              <a:buNone/>
            </a:pPr>
            <a:endParaRPr lang="en-US" dirty="0" smtClean="0"/>
          </a:p>
          <a:p>
            <a:pPr lvl="0"/>
            <a:r>
              <a:rPr lang="en-US" dirty="0" smtClean="0"/>
              <a:t>Quantum computation is about engineering the probability          </a:t>
            </a:r>
            <a:r>
              <a:rPr lang="en-US" dirty="0"/>
              <a:t> </a:t>
            </a:r>
            <a:r>
              <a:rPr lang="en-US" dirty="0" smtClean="0"/>
              <a:t>of the desired state outcome       . </a:t>
            </a:r>
          </a:p>
          <a:p>
            <a:pPr lvl="0"/>
            <a:r>
              <a:rPr lang="en-US" dirty="0" smtClean="0"/>
              <a:t>Typically this probability engineering requires a lot of ingenuity and creativity.</a:t>
            </a:r>
            <a:endParaRPr lang="en-US" dirty="0"/>
          </a:p>
          <a:p>
            <a:pPr lvl="0"/>
            <a:endParaRPr lang="en-US" dirty="0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057949"/>
              </p:ext>
            </p:extLst>
          </p:nvPr>
        </p:nvGraphicFramePr>
        <p:xfrm>
          <a:off x="983091" y="2259013"/>
          <a:ext cx="37560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0" name="Equation" r:id="rId3" imgW="1536480" imgH="368280" progId="Equation.DSMT4">
                  <p:embed/>
                </p:oleObj>
              </mc:Choice>
              <mc:Fallback>
                <p:oleObj name="Equation" r:id="rId3" imgW="15364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3091" y="2259013"/>
                        <a:ext cx="3756025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147822"/>
              </p:ext>
            </p:extLst>
          </p:nvPr>
        </p:nvGraphicFramePr>
        <p:xfrm>
          <a:off x="5699884" y="2233613"/>
          <a:ext cx="3074987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1" name="Equation" r:id="rId5" imgW="1307880" imgH="393480" progId="Equation.DSMT4">
                  <p:embed/>
                </p:oleObj>
              </mc:Choice>
              <mc:Fallback>
                <p:oleObj name="Equation" r:id="rId5" imgW="1307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99884" y="2233613"/>
                        <a:ext cx="3074987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218659"/>
              </p:ext>
            </p:extLst>
          </p:nvPr>
        </p:nvGraphicFramePr>
        <p:xfrm>
          <a:off x="9761374" y="3320717"/>
          <a:ext cx="78606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2" name="Equation" r:id="rId7" imgW="355320" imgH="241200" progId="Equation.DSMT4">
                  <p:embed/>
                </p:oleObj>
              </mc:Choice>
              <mc:Fallback>
                <p:oleObj name="Equation" r:id="rId7" imgW="3553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61374" y="3320717"/>
                        <a:ext cx="786064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466405"/>
              </p:ext>
            </p:extLst>
          </p:nvPr>
        </p:nvGraphicFramePr>
        <p:xfrm>
          <a:off x="5059153" y="3713738"/>
          <a:ext cx="487403" cy="57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73" name="Equation" r:id="rId9" imgW="215640" imgH="253800" progId="Equation.DSMT4">
                  <p:embed/>
                </p:oleObj>
              </mc:Choice>
              <mc:Fallback>
                <p:oleObj name="Equation" r:id="rId9" imgW="215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59153" y="3713738"/>
                        <a:ext cx="487403" cy="57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6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Superposition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Generally, after an </a:t>
            </a:r>
            <a:r>
              <a:rPr lang="en-US" i="1" dirty="0" smtClean="0"/>
              <a:t>n</a:t>
            </a:r>
            <a:r>
              <a:rPr lang="en-US" dirty="0" smtClean="0"/>
              <a:t>-qubit computation, we have a following state.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where                               .</a:t>
            </a:r>
            <a:endParaRPr lang="en-US" dirty="0"/>
          </a:p>
          <a:p>
            <a:pPr marL="0" lvl="0" indent="0">
              <a:buNone/>
            </a:pPr>
            <a:endParaRPr lang="en-US" dirty="0" smtClean="0"/>
          </a:p>
          <a:p>
            <a:pPr lvl="0"/>
            <a:r>
              <a:rPr lang="en-US" dirty="0" smtClean="0"/>
              <a:t>Quantum computation is about engineering the probability          </a:t>
            </a:r>
            <a:r>
              <a:rPr lang="en-US" dirty="0"/>
              <a:t> </a:t>
            </a:r>
            <a:r>
              <a:rPr lang="en-US" dirty="0" smtClean="0"/>
              <a:t>of the desired state outcome       . </a:t>
            </a:r>
          </a:p>
          <a:p>
            <a:pPr lvl="0"/>
            <a:r>
              <a:rPr lang="en-US" dirty="0" smtClean="0"/>
              <a:t>Typically this probability engineering requires a lot of ingenuity and creativity.</a:t>
            </a:r>
            <a:endParaRPr lang="en-US" dirty="0"/>
          </a:p>
          <a:p>
            <a:pPr lvl="0"/>
            <a:endParaRPr lang="en-US" dirty="0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714971"/>
              </p:ext>
            </p:extLst>
          </p:nvPr>
        </p:nvGraphicFramePr>
        <p:xfrm>
          <a:off x="1960563" y="2259013"/>
          <a:ext cx="18002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8" name="Equation" r:id="rId3" imgW="736560" imgH="368280" progId="Equation.DSMT4">
                  <p:embed/>
                </p:oleObj>
              </mc:Choice>
              <mc:Fallback>
                <p:oleObj name="Equation" r:id="rId3" imgW="7365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0563" y="2259013"/>
                        <a:ext cx="1800225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369512"/>
              </p:ext>
            </p:extLst>
          </p:nvPr>
        </p:nvGraphicFramePr>
        <p:xfrm>
          <a:off x="6161088" y="2233613"/>
          <a:ext cx="214947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9" name="Equation" r:id="rId5" imgW="914400" imgH="393480" progId="Equation.DSMT4">
                  <p:embed/>
                </p:oleObj>
              </mc:Choice>
              <mc:Fallback>
                <p:oleObj name="Equation" r:id="rId5" imgW="914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1088" y="2233613"/>
                        <a:ext cx="214947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218659"/>
              </p:ext>
            </p:extLst>
          </p:nvPr>
        </p:nvGraphicFramePr>
        <p:xfrm>
          <a:off x="9761374" y="3320717"/>
          <a:ext cx="78606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0" name="Equation" r:id="rId7" imgW="355320" imgH="241200" progId="Equation.DSMT4">
                  <p:embed/>
                </p:oleObj>
              </mc:Choice>
              <mc:Fallback>
                <p:oleObj name="Equation" r:id="rId7" imgW="3553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61374" y="3320717"/>
                        <a:ext cx="786064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466405"/>
              </p:ext>
            </p:extLst>
          </p:nvPr>
        </p:nvGraphicFramePr>
        <p:xfrm>
          <a:off x="5059153" y="3713738"/>
          <a:ext cx="487403" cy="57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1" name="Equation" r:id="rId9" imgW="215640" imgH="253800" progId="Equation.DSMT4">
                  <p:embed/>
                </p:oleObj>
              </mc:Choice>
              <mc:Fallback>
                <p:oleObj name="Equation" r:id="rId9" imgW="215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59153" y="3713738"/>
                        <a:ext cx="487403" cy="57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0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Quantum Computing Framework</a:t>
            </a:r>
            <a:endParaRPr lang="en-US" dirty="0"/>
          </a:p>
        </p:txBody>
      </p:sp>
      <p:pic>
        <p:nvPicPr>
          <p:cNvPr id="3" name="Content Placeholder 2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1"/>
            <a:ext cx="5944430" cy="2676899"/>
          </a:xfrm>
        </p:spPr>
      </p:pic>
      <p:sp>
        <p:nvSpPr>
          <p:cNvPr id="4" name="TextBox 3"/>
          <p:cNvSpPr txBox="1"/>
          <p:nvPr/>
        </p:nvSpPr>
        <p:spPr>
          <a:xfrm>
            <a:off x="3360810" y="5227989"/>
            <a:ext cx="47872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Picture Credit: Quantum Programming Illustrated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88368" y="2959768"/>
            <a:ext cx="505327" cy="433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Quantum Computing Framework</a:t>
            </a:r>
            <a:endParaRPr lang="en-US" dirty="0"/>
          </a:p>
        </p:txBody>
      </p:sp>
      <p:pic>
        <p:nvPicPr>
          <p:cNvPr id="3" name="Content Placeholder 2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1"/>
            <a:ext cx="5944430" cy="2676899"/>
          </a:xfrm>
        </p:spPr>
      </p:pic>
      <p:sp>
        <p:nvSpPr>
          <p:cNvPr id="4" name="TextBox 3"/>
          <p:cNvSpPr txBox="1"/>
          <p:nvPr/>
        </p:nvSpPr>
        <p:spPr>
          <a:xfrm>
            <a:off x="3360840" y="5227989"/>
            <a:ext cx="47872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Picture Credit: Quantum Programming Illustrated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490537" y="1948865"/>
            <a:ext cx="1548063" cy="28996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88368" y="2959768"/>
            <a:ext cx="505327" cy="433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Quantum Computing Framework</a:t>
            </a:r>
            <a:endParaRPr lang="en-US" dirty="0"/>
          </a:p>
        </p:txBody>
      </p:sp>
      <p:pic>
        <p:nvPicPr>
          <p:cNvPr id="3" name="Content Placeholder 2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1"/>
            <a:ext cx="5944430" cy="2676899"/>
          </a:xfrm>
        </p:spPr>
      </p:pic>
      <p:sp>
        <p:nvSpPr>
          <p:cNvPr id="4" name="TextBox 3"/>
          <p:cNvSpPr txBox="1"/>
          <p:nvPr/>
        </p:nvSpPr>
        <p:spPr>
          <a:xfrm>
            <a:off x="3360826" y="5227989"/>
            <a:ext cx="47872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Picture Credit: Quantum Programming Illustrated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55438" y="1948865"/>
            <a:ext cx="1548063" cy="28996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88368" y="2959768"/>
            <a:ext cx="505327" cy="433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Quantum Computing Framework</a:t>
            </a:r>
            <a:endParaRPr lang="en-US" dirty="0"/>
          </a:p>
        </p:txBody>
      </p:sp>
      <p:pic>
        <p:nvPicPr>
          <p:cNvPr id="3" name="Content Placeholder 2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1"/>
            <a:ext cx="5944430" cy="2676899"/>
          </a:xfrm>
        </p:spPr>
      </p:pic>
      <p:sp>
        <p:nvSpPr>
          <p:cNvPr id="4" name="TextBox 3"/>
          <p:cNvSpPr txBox="1"/>
          <p:nvPr/>
        </p:nvSpPr>
        <p:spPr>
          <a:xfrm>
            <a:off x="3360840" y="5227989"/>
            <a:ext cx="478720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Picture Credit: Quantum Programming Illustrated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20348" y="1948865"/>
            <a:ext cx="1548063" cy="28996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88368" y="2959768"/>
            <a:ext cx="505327" cy="4331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Quantum Circuit for Spy Detection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1686617"/>
            <a:ext cx="8305800" cy="46697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821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Supremacy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116" y="1528642"/>
            <a:ext cx="8602579" cy="48277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377" y="1872461"/>
            <a:ext cx="29097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system called </a:t>
            </a:r>
            <a:r>
              <a:rPr lang="en-US" b="1" dirty="0" err="1"/>
              <a:t>Jiuzhang</a:t>
            </a:r>
            <a:r>
              <a:rPr lang="en-US" dirty="0"/>
              <a:t> produced results in minutes calculated to take more than 2 billion years of effort by the world’s third-most-powerful supercomputer.</a:t>
            </a:r>
          </a:p>
        </p:txBody>
      </p:sp>
    </p:spTree>
    <p:extLst>
      <p:ext uri="{BB962C8B-B14F-4D97-AF65-F5344CB8AC3E}">
        <p14:creationId xmlns:p14="http://schemas.microsoft.com/office/powerpoint/2010/main" val="4634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Myself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8200" y="1690688"/>
            <a:ext cx="6607282" cy="4351338"/>
          </a:xfrm>
        </p:spPr>
        <p:txBody>
          <a:bodyPr>
            <a:normAutofit/>
          </a:bodyPr>
          <a:lstStyle/>
          <a:p>
            <a:pPr lvl="0"/>
            <a:r>
              <a:rPr lang="en-US" sz="2000" dirty="0" smtClean="0">
                <a:sym typeface="Symbol" panose="05050102010706020507" pitchFamily="18" charset="2"/>
              </a:rPr>
              <a:t>Hold a PhD in Theoretical Computer Science from Tufts University in Boston.</a:t>
            </a:r>
          </a:p>
          <a:p>
            <a:r>
              <a:rPr lang="en-US" sz="2000" dirty="0">
                <a:sym typeface="Symbol" panose="05050102010706020507" pitchFamily="18" charset="2"/>
              </a:rPr>
              <a:t>Have done research in design and analysis of (classical) algorithms for </a:t>
            </a:r>
            <a:r>
              <a:rPr lang="en-US" sz="2000" dirty="0" smtClean="0">
                <a:sym typeface="Symbol" panose="05050102010706020507" pitchFamily="18" charset="2"/>
              </a:rPr>
              <a:t>18 </a:t>
            </a:r>
            <a:r>
              <a:rPr lang="en-US" sz="2000" dirty="0">
                <a:sym typeface="Symbol" panose="05050102010706020507" pitchFamily="18" charset="2"/>
              </a:rPr>
              <a:t>years</a:t>
            </a:r>
            <a:r>
              <a:rPr lang="en-US" sz="2000" dirty="0" smtClean="0">
                <a:sym typeface="Symbol" panose="05050102010706020507" pitchFamily="18" charset="2"/>
              </a:rPr>
              <a:t>.</a:t>
            </a:r>
          </a:p>
          <a:p>
            <a:pPr lvl="0"/>
            <a:r>
              <a:rPr lang="en-US" sz="2000" dirty="0" smtClean="0">
                <a:sym typeface="Symbol" panose="05050102010706020507" pitchFamily="18" charset="2"/>
              </a:rPr>
              <a:t>Head of the problem preparation team for the Thailand Olympiad in Informatics, 2009-2010 and 2021-2022</a:t>
            </a:r>
            <a:endParaRPr lang="en-US" sz="2000" dirty="0">
              <a:sym typeface="Symbol" panose="05050102010706020507" pitchFamily="18" charset="2"/>
            </a:endParaRPr>
          </a:p>
          <a:p>
            <a:pPr lvl="0"/>
            <a:r>
              <a:rPr lang="en-US" sz="2000" dirty="0" smtClean="0">
                <a:sym typeface="Symbol" panose="05050102010706020507" pitchFamily="18" charset="2"/>
              </a:rPr>
              <a:t>Previously had no background in quantum physics but very good at mathematics.</a:t>
            </a:r>
          </a:p>
          <a:p>
            <a:pPr lvl="0"/>
            <a:r>
              <a:rPr lang="en-US" sz="2000" dirty="0" smtClean="0">
                <a:sym typeface="Symbol" panose="05050102010706020507" pitchFamily="18" charset="2"/>
              </a:rPr>
              <a:t>Got into the field of quantum computing about 4 years ago.</a:t>
            </a:r>
          </a:p>
          <a:p>
            <a:pPr lvl="0"/>
            <a:r>
              <a:rPr lang="en-US" sz="2000" dirty="0" smtClean="0">
                <a:sym typeface="Symbol" panose="05050102010706020507" pitchFamily="18" charset="2"/>
              </a:rPr>
              <a:t>Have taught and researched in quantum computation since.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285" y="1561742"/>
            <a:ext cx="3342712" cy="44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Quantum interference is the ability to manipulate superposition by adding (</a:t>
            </a:r>
            <a:r>
              <a:rPr lang="en-US" dirty="0" smtClean="0">
                <a:solidFill>
                  <a:srgbClr val="0060A8"/>
                </a:solidFill>
              </a:rPr>
              <a:t>constructive</a:t>
            </a:r>
            <a:r>
              <a:rPr lang="en-US" dirty="0" smtClean="0"/>
              <a:t> interference) or subtracting (</a:t>
            </a:r>
            <a:r>
              <a:rPr lang="en-US" dirty="0" smtClean="0">
                <a:solidFill>
                  <a:srgbClr val="FF0000"/>
                </a:solidFill>
              </a:rPr>
              <a:t>destructive</a:t>
            </a:r>
            <a:r>
              <a:rPr lang="en-US" dirty="0" smtClean="0"/>
              <a:t> interference) probability amplitudes of matching quantum states.</a:t>
            </a:r>
          </a:p>
          <a:p>
            <a:r>
              <a:rPr lang="en-US" dirty="0" smtClean="0"/>
              <a:t>This ability is an important part of probability engineering mentioned earlier.</a:t>
            </a:r>
            <a:endParaRPr lang="th-TH" dirty="0" smtClean="0"/>
          </a:p>
          <a:p>
            <a:r>
              <a:rPr lang="en-US" dirty="0" smtClean="0"/>
              <a:t>Using interference, quantum computer scientists must design these interferences so that the desired output is the outcome when it is read.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5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 Example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have this qubit state                             .</a:t>
            </a:r>
          </a:p>
          <a:p>
            <a:endParaRPr lang="en-US" dirty="0"/>
          </a:p>
          <a:p>
            <a:r>
              <a:rPr lang="en-US" dirty="0" smtClean="0"/>
              <a:t>We want to see        when we read this state. We need to cancel      .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683751"/>
              </p:ext>
            </p:extLst>
          </p:nvPr>
        </p:nvGraphicFramePr>
        <p:xfrm>
          <a:off x="6096001" y="1646238"/>
          <a:ext cx="2147870" cy="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4" name="Equation" r:id="rId3" imgW="952200" imgH="419040" progId="Equation.DSMT4">
                  <p:embed/>
                </p:oleObj>
              </mc:Choice>
              <mc:Fallback>
                <p:oleObj name="Equation" r:id="rId3" imgW="9522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1" y="1646238"/>
                        <a:ext cx="2147870" cy="94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481242"/>
              </p:ext>
            </p:extLst>
          </p:nvPr>
        </p:nvGraphicFramePr>
        <p:xfrm>
          <a:off x="3503500" y="2820566"/>
          <a:ext cx="474425" cy="55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5" name="Equation" r:id="rId5" imgW="215640" imgH="253800" progId="Equation.DSMT4">
                  <p:embed/>
                </p:oleObj>
              </mc:Choice>
              <mc:Fallback>
                <p:oleObj name="Equation" r:id="rId5" imgW="215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3500" y="2820566"/>
                        <a:ext cx="474425" cy="55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402760"/>
              </p:ext>
            </p:extLst>
          </p:nvPr>
        </p:nvGraphicFramePr>
        <p:xfrm>
          <a:off x="10404560" y="2803312"/>
          <a:ext cx="458623" cy="611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6" name="Equation" r:id="rId7" imgW="190440" imgH="253800" progId="Equation.DSMT4">
                  <p:embed/>
                </p:oleObj>
              </mc:Choice>
              <mc:Fallback>
                <p:oleObj name="Equation" r:id="rId7" imgW="190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04560" y="2803312"/>
                        <a:ext cx="458623" cy="611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563654"/>
              </p:ext>
            </p:extLst>
          </p:nvPr>
        </p:nvGraphicFramePr>
        <p:xfrm>
          <a:off x="3529832" y="3568120"/>
          <a:ext cx="5486400" cy="233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47" name="Equation" r:id="rId9" imgW="2565360" imgH="1091880" progId="Equation.DSMT4">
                  <p:embed/>
                </p:oleObj>
              </mc:Choice>
              <mc:Fallback>
                <p:oleObj name="Equation" r:id="rId9" imgW="2565360" imgH="1091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9832" y="3568120"/>
                        <a:ext cx="5486400" cy="233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6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Shor’s Factoring Algorithm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20" y="1479253"/>
            <a:ext cx="9605760" cy="48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7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Entanglement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Entanglement is a form of superposition in which a pair of qubits share the same quantum state.</a:t>
            </a:r>
          </a:p>
          <a:p>
            <a:r>
              <a:rPr lang="en-US" dirty="0" smtClean="0"/>
              <a:t>Changing the state of one of the qubits instantly affects the state of the other one regardless of the distance between them.</a:t>
            </a:r>
          </a:p>
          <a:p>
            <a:r>
              <a:rPr lang="en-US" dirty="0" smtClean="0"/>
              <a:t>The result obtained by measuring one of the qubits completely determines the measurement result of the other qubit.</a:t>
            </a:r>
          </a:p>
          <a:p>
            <a:r>
              <a:rPr lang="en-US" dirty="0" smtClean="0"/>
              <a:t>Example: Bell’s pair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084838"/>
              </p:ext>
            </p:extLst>
          </p:nvPr>
        </p:nvGraphicFramePr>
        <p:xfrm>
          <a:off x="4842164" y="4991637"/>
          <a:ext cx="3158836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" name="Equation" r:id="rId3" imgW="1447560" imgH="419040" progId="Equation.DSMT4">
                  <p:embed/>
                </p:oleObj>
              </mc:Choice>
              <mc:Fallback>
                <p:oleObj name="Equation" r:id="rId3" imgW="1447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2164" y="4991637"/>
                        <a:ext cx="3158836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6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Entanglement in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Alice and Bob share the Bell’s pair.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Each takes one qubit from the entangled pair and travels to different destinations far away from each other.</a:t>
            </a:r>
          </a:p>
          <a:p>
            <a:r>
              <a:rPr lang="en-US" dirty="0" smtClean="0"/>
              <a:t>At her destination Alice measures her qubit. Suppose she sees 0. She knows in advance that Bob will get 0 when he measures his qubit.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860652"/>
              </p:ext>
            </p:extLst>
          </p:nvPr>
        </p:nvGraphicFramePr>
        <p:xfrm>
          <a:off x="2995820" y="2518109"/>
          <a:ext cx="360627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" name="Equation" r:id="rId3" imgW="1841400" imgH="419040" progId="Equation.DSMT4">
                  <p:embed/>
                </p:oleObj>
              </mc:Choice>
              <mc:Fallback>
                <p:oleObj name="Equation" r:id="rId3" imgW="18414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5820" y="2518109"/>
                        <a:ext cx="360627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2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Entanglement in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Alice and Bob share the Bell’s pair.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Each takes one qubit from the entangled pair and travels to different destinations far away from each other.</a:t>
            </a:r>
          </a:p>
          <a:p>
            <a:r>
              <a:rPr lang="en-US" dirty="0" smtClean="0"/>
              <a:t>At her destination Alice measures her qubit. Suppose she sees 0. She knows in advance that Bob will get 0 when he measures his qubit.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304905"/>
              </p:ext>
            </p:extLst>
          </p:nvPr>
        </p:nvGraphicFramePr>
        <p:xfrm>
          <a:off x="2995820" y="2518109"/>
          <a:ext cx="3606273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3" name="Equation" r:id="rId3" imgW="1841400" imgH="419040" progId="Equation.DSMT4">
                  <p:embed/>
                </p:oleObj>
              </mc:Choice>
              <mc:Fallback>
                <p:oleObj name="Equation" r:id="rId3" imgW="18414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5820" y="2518109"/>
                        <a:ext cx="3606273" cy="82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Entangled State in Three or </a:t>
            </a:r>
            <a:r>
              <a:rPr lang="en-US" dirty="0"/>
              <a:t>M</a:t>
            </a:r>
            <a:r>
              <a:rPr lang="en-US" dirty="0" smtClean="0"/>
              <a:t>ore Qubits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3149855"/>
              </p:ext>
            </p:extLst>
          </p:nvPr>
        </p:nvGraphicFramePr>
        <p:xfrm>
          <a:off x="1600201" y="2286000"/>
          <a:ext cx="2351087" cy="12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Equation" r:id="rId3" imgW="812520" imgH="444240" progId="Equation.DSMT4">
                  <p:embed/>
                </p:oleObj>
              </mc:Choice>
              <mc:Fallback>
                <p:oleObj name="Equation" r:id="rId3" imgW="812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1" y="2286000"/>
                        <a:ext cx="2351087" cy="12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452299"/>
              </p:ext>
            </p:extLst>
          </p:nvPr>
        </p:nvGraphicFramePr>
        <p:xfrm>
          <a:off x="4724400" y="2298880"/>
          <a:ext cx="2514600" cy="115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3" name="Equation" r:id="rId5" imgW="965160" imgH="444240" progId="Equation.DSMT4">
                  <p:embed/>
                </p:oleObj>
              </mc:Choice>
              <mc:Fallback>
                <p:oleObj name="Equation" r:id="rId5" imgW="965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4400" y="2298880"/>
                        <a:ext cx="2514600" cy="1158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346777"/>
              </p:ext>
            </p:extLst>
          </p:nvPr>
        </p:nvGraphicFramePr>
        <p:xfrm>
          <a:off x="7924801" y="2298878"/>
          <a:ext cx="2911645" cy="1158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4" name="Equation" r:id="rId7" imgW="1117440" imgH="444240" progId="Equation.DSMT4">
                  <p:embed/>
                </p:oleObj>
              </mc:Choice>
              <mc:Fallback>
                <p:oleObj name="Equation" r:id="rId7" imgW="1117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24801" y="2298878"/>
                        <a:ext cx="2911645" cy="1158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44397" y="3930120"/>
            <a:ext cx="10303205" cy="83099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sz="2400" dirty="0"/>
              <a:t>By the same method that Alice and Bob use in their communication, we now can </a:t>
            </a:r>
          </a:p>
          <a:p>
            <a:r>
              <a:rPr lang="en-US" sz="2400" dirty="0"/>
              <a:t>communicate among 3, 4, and 5 </a:t>
            </a:r>
            <a:r>
              <a:rPr lang="en-US" sz="2400" dirty="0" smtClean="0"/>
              <a:t>or billion people. 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Internet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79" y="1526717"/>
            <a:ext cx="9617242" cy="48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07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Cloning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classical computation a copy of a state or a variable can be done.</a:t>
            </a:r>
          </a:p>
          <a:p>
            <a:r>
              <a:rPr lang="en-US" dirty="0" smtClean="0"/>
              <a:t>In quantum computation a copy of a qubit state is not possible by the no cloning theorem.</a:t>
            </a:r>
          </a:p>
          <a:p>
            <a:r>
              <a:rPr lang="en-US" dirty="0" smtClean="0"/>
              <a:t>We use quantum teleportation instead.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84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Current Quantum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 quantum computers</a:t>
            </a:r>
          </a:p>
          <a:p>
            <a:pPr lvl="1"/>
            <a:r>
              <a:rPr lang="en-US" dirty="0" smtClean="0"/>
              <a:t>Directly manipulate qubits without primitive gates</a:t>
            </a:r>
          </a:p>
          <a:p>
            <a:pPr lvl="1"/>
            <a:r>
              <a:rPr lang="en-US" dirty="0" smtClean="0"/>
              <a:t>Include quantum </a:t>
            </a:r>
            <a:r>
              <a:rPr lang="en-US" dirty="0" err="1" smtClean="0"/>
              <a:t>annealers</a:t>
            </a:r>
            <a:r>
              <a:rPr lang="en-US" dirty="0" smtClean="0"/>
              <a:t> such as D-Wave</a:t>
            </a:r>
          </a:p>
          <a:p>
            <a:r>
              <a:rPr lang="en-US" dirty="0" smtClean="0"/>
              <a:t>Noisy intermediate-scale quantum (NISQ) gate-based computers</a:t>
            </a:r>
          </a:p>
          <a:p>
            <a:pPr lvl="1"/>
            <a:r>
              <a:rPr lang="en-US" dirty="0" smtClean="0"/>
              <a:t>Apply primitive gate operations on physical qubits</a:t>
            </a:r>
          </a:p>
          <a:p>
            <a:pPr lvl="1"/>
            <a:r>
              <a:rPr lang="en-US" dirty="0" smtClean="0"/>
              <a:t>Noisy and error-prone</a:t>
            </a:r>
          </a:p>
          <a:p>
            <a:r>
              <a:rPr lang="en-US" dirty="0" smtClean="0"/>
              <a:t>Fully error-corrected quantum computers</a:t>
            </a:r>
          </a:p>
          <a:p>
            <a:pPr lvl="1"/>
            <a:r>
              <a:rPr lang="en-US" dirty="0" smtClean="0"/>
              <a:t>Emulate logical qubits for reliable computation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5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What is quantum computation</a:t>
            </a:r>
            <a:r>
              <a:rPr lang="en-US" dirty="0" smtClean="0">
                <a:sym typeface="Symbol" panose="05050102010706020507" pitchFamily="18" charset="2"/>
              </a:rPr>
              <a:t></a:t>
            </a:r>
            <a:endParaRPr lang="en-US" dirty="0">
              <a:sym typeface="Symbol" panose="05050102010706020507" pitchFamily="18" charset="2"/>
            </a:endParaRPr>
          </a:p>
          <a:p>
            <a:pPr lvl="0"/>
            <a:r>
              <a:rPr lang="en-US" dirty="0" smtClean="0">
                <a:sym typeface="Symbol" panose="05050102010706020507" pitchFamily="18" charset="2"/>
              </a:rPr>
              <a:t>Superposition, interference, and entanglement in relation to computation</a:t>
            </a:r>
          </a:p>
          <a:p>
            <a:pPr lvl="0"/>
            <a:r>
              <a:rPr lang="en-US" dirty="0" smtClean="0">
                <a:sym typeface="Symbol" panose="05050102010706020507" pitchFamily="18" charset="2"/>
              </a:rPr>
              <a:t>Types of current quantum computers and their applications</a:t>
            </a:r>
          </a:p>
          <a:p>
            <a:pPr lvl="0"/>
            <a:r>
              <a:rPr lang="en-US" dirty="0" smtClean="0">
                <a:sym typeface="Symbol" panose="05050102010706020507" pitchFamily="18" charset="2"/>
              </a:rPr>
              <a:t>Knowledge and skills needed in quantum computation</a:t>
            </a:r>
          </a:p>
          <a:p>
            <a:pPr lvl="0"/>
            <a:r>
              <a:rPr lang="en-US" dirty="0" smtClean="0">
                <a:sym typeface="Symbol" panose="05050102010706020507" pitchFamily="18" charset="2"/>
              </a:rPr>
              <a:t>Quantum computation readiness for Thailand </a:t>
            </a:r>
          </a:p>
          <a:p>
            <a:pPr lvl="0"/>
            <a:r>
              <a:rPr lang="en-US" dirty="0" smtClean="0">
                <a:sym typeface="Symbol" panose="05050102010706020507" pitchFamily="18" charset="2"/>
              </a:rPr>
              <a:t>Questions and answers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and Skills Needed for Quantum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algebra</a:t>
            </a:r>
          </a:p>
          <a:p>
            <a:r>
              <a:rPr lang="en-US" dirty="0" smtClean="0"/>
              <a:t>Quantum physics</a:t>
            </a:r>
          </a:p>
          <a:p>
            <a:r>
              <a:rPr lang="en-US" dirty="0"/>
              <a:t>Programming </a:t>
            </a:r>
            <a:r>
              <a:rPr lang="en-US" dirty="0" smtClean="0"/>
              <a:t>skills in Python</a:t>
            </a:r>
          </a:p>
          <a:p>
            <a:r>
              <a:rPr lang="en-US" dirty="0"/>
              <a:t>Mathematical </a:t>
            </a:r>
            <a:r>
              <a:rPr lang="en-US" dirty="0" smtClean="0"/>
              <a:t>maturity, critical thinking, </a:t>
            </a:r>
            <a:r>
              <a:rPr lang="en-US" dirty="0"/>
              <a:t>and creativity</a:t>
            </a:r>
          </a:p>
          <a:p>
            <a:r>
              <a:rPr lang="en-US" dirty="0" smtClean="0"/>
              <a:t>Design and analysis of classical algorithms is a plus.</a:t>
            </a:r>
          </a:p>
          <a:p>
            <a:r>
              <a:rPr lang="en-US" dirty="0"/>
              <a:t>Ability to tell which problem is suitable for quantum computer. Usually, NP-hard problems are indicative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1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Example 1: Shor’s Factoring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641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Shor’s Factoring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4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Shor’s Factoring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Shor’s Factoring Algorithm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8347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Example 2: Simultaneous Wireless Communication is NP-Hard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3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732" y="637967"/>
            <a:ext cx="7086600" cy="5905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674" name="Picture 2" descr="No phot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92" y="1369669"/>
            <a:ext cx="6735679" cy="498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rved Left Arrow 2"/>
          <p:cNvSpPr/>
          <p:nvPr/>
        </p:nvSpPr>
        <p:spPr>
          <a:xfrm>
            <a:off x="9809146" y="933242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13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785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Example 3: K-Clustering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196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351"/>
            <a:ext cx="10515600" cy="4351338"/>
          </a:xfrm>
        </p:spPr>
        <p:txBody>
          <a:bodyPr/>
          <a:lstStyle/>
          <a:p>
            <a:r>
              <a:rPr lang="en-US" dirty="0" smtClean="0"/>
              <a:t>K-Clustering </a:t>
            </a:r>
            <a:r>
              <a:rPr lang="en-US" dirty="0"/>
              <a:t>is one such example as it is NP-hard [12].</a:t>
            </a:r>
          </a:p>
          <a:p>
            <a:r>
              <a:rPr lang="en-US" dirty="0"/>
              <a:t>Recall that, given an integer K, the problem of </a:t>
            </a:r>
            <a:r>
              <a:rPr lang="en-US" dirty="0" smtClean="0"/>
              <a:t>K-Clustering </a:t>
            </a:r>
            <a:r>
              <a:rPr lang="en-US" dirty="0"/>
              <a:t>is to group “similar” points in the same clusters while putting “</a:t>
            </a:r>
            <a:r>
              <a:rPr lang="en-US" dirty="0" err="1"/>
              <a:t>unsimilar</a:t>
            </a:r>
            <a:r>
              <a:rPr lang="en-US" dirty="0"/>
              <a:t>” points in different clusters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300188"/>
              </p:ext>
            </p:extLst>
          </p:nvPr>
        </p:nvGraphicFramePr>
        <p:xfrm>
          <a:off x="1150851" y="3481645"/>
          <a:ext cx="4478338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66" name="Equation" r:id="rId3" imgW="1701720" imgH="431640" progId="Equation.DSMT4">
                  <p:embed/>
                </p:oleObj>
              </mc:Choice>
              <mc:Fallback>
                <p:oleObj name="Equation" r:id="rId3" imgW="17017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0851" y="3481645"/>
                        <a:ext cx="4478338" cy="113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918708"/>
              </p:ext>
            </p:extLst>
          </p:nvPr>
        </p:nvGraphicFramePr>
        <p:xfrm>
          <a:off x="5657171" y="3511479"/>
          <a:ext cx="2891663" cy="1124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67" name="Equation" r:id="rId5" imgW="1143000" imgH="444240" progId="Equation.DSMT4">
                  <p:embed/>
                </p:oleObj>
              </mc:Choice>
              <mc:Fallback>
                <p:oleObj name="Equation" r:id="rId5" imgW="1143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7171" y="3511479"/>
                        <a:ext cx="2891663" cy="1124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075742"/>
              </p:ext>
            </p:extLst>
          </p:nvPr>
        </p:nvGraphicFramePr>
        <p:xfrm>
          <a:off x="8608168" y="3479313"/>
          <a:ext cx="2722774" cy="1163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68" name="Equation" r:id="rId7" imgW="1041120" imgH="444240" progId="Equation.DSMT4">
                  <p:embed/>
                </p:oleObj>
              </mc:Choice>
              <mc:Fallback>
                <p:oleObj name="Equation" r:id="rId7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08168" y="3479313"/>
                        <a:ext cx="2722774" cy="1163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46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Institutions with Curricula in Quantum Computing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10" y="1931325"/>
            <a:ext cx="1723144" cy="1148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589" y="2035805"/>
            <a:ext cx="1909011" cy="6040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22" y="1576141"/>
            <a:ext cx="2673684" cy="1503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246" y="1541300"/>
            <a:ext cx="1458460" cy="14523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47" y="1895155"/>
            <a:ext cx="2845322" cy="7446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1" y="3425205"/>
            <a:ext cx="2578768" cy="965023"/>
          </a:xfrm>
          <a:prstGeom prst="rect">
            <a:avLst/>
          </a:prstGeom>
        </p:spPr>
      </p:pic>
      <p:pic>
        <p:nvPicPr>
          <p:cNvPr id="30722" name="Picture 2" descr="Southern Illinois University, Edwardsville – Bachelor - เรียนต่ออเมริกา  เรียนต่อแคนาดา กับ North America Stud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452" y="3549536"/>
            <a:ext cx="4099438" cy="8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0529" y="3332573"/>
            <a:ext cx="1135042" cy="1383806"/>
          </a:xfrm>
          <a:prstGeom prst="rect">
            <a:avLst/>
          </a:prstGeom>
        </p:spPr>
      </p:pic>
      <p:pic>
        <p:nvPicPr>
          <p:cNvPr id="30724" name="Picture 4" descr="File:Wichita State University logo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22" y="4835516"/>
            <a:ext cx="4003077" cy="9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Fulbright.org | Auburn-University-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990" y="3160946"/>
            <a:ext cx="2765215" cy="155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Boston College Eagles logo transparent PNG - Stick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530" y="4556356"/>
            <a:ext cx="3998578" cy="15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721" y="220878"/>
            <a:ext cx="10880558" cy="1325563"/>
          </a:xfrm>
        </p:spPr>
        <p:txBody>
          <a:bodyPr/>
          <a:lstStyle/>
          <a:p>
            <a:r>
              <a:rPr lang="en-US" dirty="0" smtClean="0"/>
              <a:t>Many Contributions from Nobel Prize Laureates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8707" y="1798976"/>
            <a:ext cx="11007572" cy="3461956"/>
            <a:chOff x="346228" y="1798976"/>
            <a:chExt cx="11952775" cy="4066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228" y="1798976"/>
              <a:ext cx="1340592" cy="1978714"/>
            </a:xfrm>
            <a:prstGeom prst="rect">
              <a:avLst/>
            </a:prstGeom>
          </p:spPr>
        </p:pic>
        <p:pic>
          <p:nvPicPr>
            <p:cNvPr id="7170" name="Picture 2" descr="undefin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828" y="1798976"/>
              <a:ext cx="1483895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s://upload.wikimedia.org/wikipedia/commons/0/0b/Felix_Bloch%2C_Stanford_University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731" y="1798976"/>
              <a:ext cx="1582822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https://upload.wikimedia.org/wikipedia/commons/2/2e/Erwin_Schr%C3%B6dinger_%281933%29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561" y="1798977"/>
              <a:ext cx="1399151" cy="197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https://upload.wikimedia.org/wikipedia/commons/f/f7/Max_Born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712" y="1798976"/>
              <a:ext cx="1535064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https://upload.wikimedia.org/wikipedia/commons/4/43/Pauli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0969" y="1798976"/>
              <a:ext cx="1398958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0" name="Picture 12" descr="https://static.parade.com/wp-content/uploads/2021/08/albert-einstein-quote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9927" y="1798976"/>
              <a:ext cx="1561181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2" name="Picture 14" descr="https://upload.wikimedia.org/wikipedia/commons/6/6d/Niels_Bohr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28" y="3872753"/>
              <a:ext cx="1406609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4" name="Picture 16" descr="https://upload.wikimedia.org/wikipedia/commons/f/f8/Bundesarchiv_Bild183-R57262%2C_Werner_Heisenberg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6820" y="3872940"/>
              <a:ext cx="1246813" cy="197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6" name="Picture 18" descr="https://upload.wikimedia.org/wikipedia/commons/c/c7/Max_Planck_1933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633" y="3872940"/>
              <a:ext cx="1593833" cy="197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92" name="Picture 24" descr="photograph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466" y="3872940"/>
              <a:ext cx="1498085" cy="197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94" name="Picture 26" descr="https://upload.wikimedia.org/wikipedia/commons/5/52/Leo_Esaki_1959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729" y="3872940"/>
              <a:ext cx="1541475" cy="199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96" name="Picture 28" descr="https://upload.wikimedia.org/wikipedia/commons/0/02/Ivar_Gi%C3%A6ver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204" y="3872940"/>
              <a:ext cx="1550443" cy="197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98" name="Picture 30" descr="https://upload.wikimedia.org/wikipedia/commons/d/df/David_Wineland_2008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980" y="3872940"/>
              <a:ext cx="1616128" cy="199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00" name="Picture 32" descr="https://upload.wikimedia.org/wikipedia/commons/d/df/Serge_Haroche_1_2012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1107" y="3867361"/>
              <a:ext cx="1557895" cy="198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02" name="Picture 34" descr="https://upload.wikimedia.org/wikipedia/commons/d/d2/Broglie_Big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1108" y="1798976"/>
              <a:ext cx="1557895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22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Countries with Quantum Computation Curricula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693" y="1859669"/>
            <a:ext cx="1799447" cy="94616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88" y="1859669"/>
            <a:ext cx="1892322" cy="946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958" y="1859670"/>
            <a:ext cx="1892319" cy="946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025" y="1859668"/>
            <a:ext cx="1932714" cy="9461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487" y="1859668"/>
            <a:ext cx="1892322" cy="946161"/>
          </a:xfrm>
          <a:prstGeom prst="rect">
            <a:avLst/>
          </a:prstGeom>
        </p:spPr>
      </p:pic>
      <p:pic>
        <p:nvPicPr>
          <p:cNvPr id="31752" name="Picture 8" descr="ไฟล์:Flag of Japan.svg - วิกิพีเดีย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30" y="2974811"/>
            <a:ext cx="1795656" cy="119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File:Flag of Germany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793" y="2974812"/>
            <a:ext cx="1928417" cy="119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File:Flag of the Netherlands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57" y="2974810"/>
            <a:ext cx="1892319" cy="11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File:Flag of Israel.svg - Wikimedia Comm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24" y="2974810"/>
            <a:ext cx="1932716" cy="119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File:Flag of Spain.svg - Wikimedia Common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487" y="2974810"/>
            <a:ext cx="1892322" cy="119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2" name="Picture 18" descr="Flag of India - Wikipedi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61" y="4340148"/>
            <a:ext cx="1813325" cy="120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4" name="Picture 20" descr="File:Flag of Austria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653" y="4340148"/>
            <a:ext cx="1922557" cy="12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6" name="Picture 22" descr="File:Flag of Switzerland.svg - Wikimedia Common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57" y="4340147"/>
            <a:ext cx="1892319" cy="12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8" name="Picture 24" descr="File:Flag of Iran.svg - Wikimedia Common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024" y="4340148"/>
            <a:ext cx="1932716" cy="12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0" name="Picture 26" descr="File:Flag of Sweden.svg - Wikimedia Common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487" y="4340147"/>
            <a:ext cx="1934215" cy="120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489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Countries with Quantum Computation Curricula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770" name="Picture 2" descr="File:Flag of Italy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1912018" cy="12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ไฟล์:Flag of Russia.png - วิกิพีเดีย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711" y="1825625"/>
            <a:ext cx="1912392" cy="12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flag of China | Britanni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596" y="1825625"/>
            <a:ext cx="1910005" cy="12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File:Flag of South Africa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94" y="1825626"/>
            <a:ext cx="1910899" cy="12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Flag of Denmark - Wikipedi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593" y="1825626"/>
            <a:ext cx="1992870" cy="12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ไฟล์:Flag of Mexico.png - วิกิพีเดีย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344404"/>
            <a:ext cx="1916448" cy="10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File:Flag of Finland.svg - Wikimedia Comm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712" y="3344404"/>
            <a:ext cx="1912392" cy="10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File:Flag of South Korea.svg - Wikimedia Comm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67" y="3344405"/>
            <a:ext cx="1914434" cy="10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Flag of Egypt - Wikiped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93" y="3344405"/>
            <a:ext cx="1908900" cy="109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8" name="Picture 20" descr="ไฟล์:Flag of Singapore (bordered).svg - วิกิพีเดีย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119" y="3344404"/>
            <a:ext cx="1999344" cy="10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0" name="Picture 22" descr="Flag of the United Arab Emirates - Wikipedi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683505"/>
            <a:ext cx="1912018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2" name="Picture 24" descr="ไฟล์:Flag of Poland.svg - วิกิพีเดี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711" y="4683505"/>
            <a:ext cx="1950722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4" name="Picture 26" descr="File:Flag of Portugal.svg - Wikimedia Common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68" y="4683505"/>
            <a:ext cx="1914434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6" name="Picture 28" descr="File:Flag of Malta.svg - Wikimedia Common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094" y="4683505"/>
            <a:ext cx="1910899" cy="121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8" name="Picture 30" descr="File:Flag of Argentina.svg - Wikimedia Common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594" y="4683505"/>
            <a:ext cx="1992870" cy="12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97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Thai Institutions </a:t>
            </a:r>
            <a:r>
              <a:rPr lang="en-US" dirty="0"/>
              <a:t>W</a:t>
            </a:r>
            <a:r>
              <a:rPr lang="en-US" dirty="0" smtClean="0"/>
              <a:t>ith Some </a:t>
            </a:r>
            <a:r>
              <a:rPr lang="en-US" dirty="0"/>
              <a:t>C</a:t>
            </a:r>
            <a:r>
              <a:rPr lang="en-US" dirty="0" smtClean="0"/>
              <a:t>ourses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Q</a:t>
            </a:r>
            <a:r>
              <a:rPr lang="en-US" dirty="0" smtClean="0"/>
              <a:t>uantum Computation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800" name="Picture 8" descr="Discover the programs Chulalongkorn University 2022-2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552" y="1872748"/>
            <a:ext cx="3387307" cy="115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8" name="Picture 16" descr="หน้าแรก - Rehabilitation Department Faculty of Medicine Chiang Mai 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45" y="3213907"/>
            <a:ext cx="3574215" cy="113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4" name="Picture 22" descr="Kasetsart University / Who we are / WIN network / IRD - WIN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45" y="4533853"/>
            <a:ext cx="3574214" cy="114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61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quantum computing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26" y="1690688"/>
            <a:ext cx="97536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Foreign Quantum Computer Companies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77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Thai Quantum Computer Company</a:t>
            </a:r>
            <a:endParaRPr lang="en-US" dirty="0"/>
          </a:p>
        </p:txBody>
      </p:sp>
      <p:pic>
        <p:nvPicPr>
          <p:cNvPr id="34820" name="Picture 4" descr="Sc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68204"/>
            <a:ext cx="8077200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95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Computation: Is Thailand ready for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5895" cy="4351338"/>
          </a:xfrm>
        </p:spPr>
        <p:txBody>
          <a:bodyPr/>
          <a:lstStyle/>
          <a:p>
            <a:r>
              <a:rPr lang="en-US" dirty="0" smtClean="0"/>
              <a:t>Currently we have about 50-60 quantum physicists in Thailand but none was educated in quantum computation and information.</a:t>
            </a:r>
          </a:p>
          <a:p>
            <a:r>
              <a:rPr lang="en-US" dirty="0" smtClean="0"/>
              <a:t>We also have a few theoretical computer scientists who have become quantum computer scientists.</a:t>
            </a:r>
          </a:p>
          <a:p>
            <a:r>
              <a:rPr lang="en-US" dirty="0" smtClean="0"/>
              <a:t>How long will quantum computer become reality? 5 years? 10? or more?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866" name="Picture 2" descr="May be an image of 4 people, people standing and indo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34" y="2038517"/>
            <a:ext cx="4757711" cy="317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735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6398"/>
            <a:ext cx="10515600" cy="1325563"/>
          </a:xfrm>
        </p:spPr>
        <p:txBody>
          <a:bodyPr/>
          <a:lstStyle/>
          <a:p>
            <a:r>
              <a:rPr lang="en-US" dirty="0" smtClean="0"/>
              <a:t>Hybrid Computation (D-Wave)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451961"/>
            <a:ext cx="9372600" cy="52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57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379" y="112869"/>
            <a:ext cx="10515600" cy="1325563"/>
          </a:xfrm>
        </p:spPr>
        <p:txBody>
          <a:bodyPr/>
          <a:lstStyle/>
          <a:p>
            <a:r>
              <a:rPr lang="en-US" dirty="0" smtClean="0"/>
              <a:t>Quantum-Inspired Computation (Fujitsu)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68" y="1438432"/>
            <a:ext cx="9396663" cy="5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19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68" y="1847850"/>
            <a:ext cx="6643264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00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[1] </a:t>
            </a:r>
            <a:r>
              <a:rPr lang="en-US" dirty="0"/>
              <a:t>Computation from the Free Merriam-Webster Dictionary</a:t>
            </a:r>
          </a:p>
          <a:p>
            <a:pPr marL="0" indent="0">
              <a:buNone/>
            </a:pPr>
            <a:r>
              <a:rPr lang="en-US" dirty="0" smtClean="0"/>
              <a:t>[2] </a:t>
            </a:r>
            <a:r>
              <a:rPr lang="en-US" dirty="0"/>
              <a:t>"Computation: Definition and Synonyms from Answers.com". Answers.com. Archived from the original on 22 February 2009. Retrieved 26 April 2017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[3] </a:t>
            </a:r>
            <a:r>
              <a:rPr lang="en-US" dirty="0" err="1"/>
              <a:t>Apolloni</a:t>
            </a:r>
            <a:r>
              <a:rPr lang="en-US" dirty="0"/>
              <a:t>, Bruno; </a:t>
            </a:r>
            <a:r>
              <a:rPr lang="en-US" dirty="0" err="1"/>
              <a:t>Cesa</a:t>
            </a:r>
            <a:r>
              <a:rPr lang="en-US" dirty="0"/>
              <a:t>-Bianchi, </a:t>
            </a:r>
            <a:r>
              <a:rPr lang="en-US" dirty="0" err="1"/>
              <a:t>Nicolo</a:t>
            </a:r>
            <a:r>
              <a:rPr lang="en-US" dirty="0"/>
              <a:t>; De Falco, Diego (July 1988). "A numerical implementation of quantum annealing". Stochastic Processes, Physics and Geometry, Proceedings of the </a:t>
            </a:r>
            <a:r>
              <a:rPr lang="en-US" dirty="0" err="1"/>
              <a:t>Ascona</a:t>
            </a:r>
            <a:r>
              <a:rPr lang="en-US" dirty="0"/>
              <a:t>-Locarno Conference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[4] </a:t>
            </a:r>
            <a:r>
              <a:rPr lang="en-US" dirty="0" err="1"/>
              <a:t>Apolloni</a:t>
            </a:r>
            <a:r>
              <a:rPr lang="en-US" dirty="0"/>
              <a:t>, Bruno; </a:t>
            </a:r>
            <a:r>
              <a:rPr lang="en-US" dirty="0" err="1"/>
              <a:t>Carvalho</a:t>
            </a:r>
            <a:r>
              <a:rPr lang="en-US" dirty="0"/>
              <a:t>, Maria C.; De Falco, Diego (1989). "Quantum stochastic optimization". </a:t>
            </a:r>
            <a:r>
              <a:rPr lang="en-US" dirty="0" err="1"/>
              <a:t>Stoc</a:t>
            </a:r>
            <a:r>
              <a:rPr lang="en-US" dirty="0"/>
              <a:t>. Proc. Appl. 33 (2): 233–244. doi:10.1016/0304-4149(89)90040-9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7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721" y="220878"/>
            <a:ext cx="10880558" cy="1325563"/>
          </a:xfrm>
        </p:spPr>
        <p:txBody>
          <a:bodyPr/>
          <a:lstStyle/>
          <a:p>
            <a:r>
              <a:rPr lang="en-US" dirty="0" smtClean="0"/>
              <a:t>Textbooks/Papers on Quantum Computing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681948" y="1462092"/>
            <a:ext cx="6942904" cy="3615235"/>
            <a:chOff x="346228" y="1798976"/>
            <a:chExt cx="11952775" cy="40661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228" y="1798976"/>
              <a:ext cx="1340592" cy="1978714"/>
            </a:xfrm>
            <a:prstGeom prst="rect">
              <a:avLst/>
            </a:prstGeom>
          </p:spPr>
        </p:pic>
        <p:pic>
          <p:nvPicPr>
            <p:cNvPr id="7170" name="Picture 2" descr="undefine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828" y="1798976"/>
              <a:ext cx="1483895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s://upload.wikimedia.org/wikipedia/commons/0/0b/Felix_Bloch%2C_Stanford_University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731" y="1798976"/>
              <a:ext cx="1582822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https://upload.wikimedia.org/wikipedia/commons/2/2e/Erwin_Schr%C3%B6dinger_%281933%29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561" y="1798977"/>
              <a:ext cx="1399151" cy="197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https://upload.wikimedia.org/wikipedia/commons/f/f7/Max_Born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712" y="1798976"/>
              <a:ext cx="1535064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https://upload.wikimedia.org/wikipedia/commons/4/43/Pauli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0969" y="1798976"/>
              <a:ext cx="1398958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0" name="Picture 12" descr="https://static.parade.com/wp-content/uploads/2021/08/albert-einstein-quote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9927" y="1798976"/>
              <a:ext cx="1561181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2" name="Picture 14" descr="https://upload.wikimedia.org/wikipedia/commons/6/6d/Niels_Bohr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28" y="3872753"/>
              <a:ext cx="1406609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4" name="Picture 16" descr="https://upload.wikimedia.org/wikipedia/commons/f/f8/Bundesarchiv_Bild183-R57262%2C_Werner_Heisenberg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6820" y="3872940"/>
              <a:ext cx="1246813" cy="1979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6" name="Picture 18" descr="https://upload.wikimedia.org/wikipedia/commons/c/c7/Max_Planck_1933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3633" y="3872940"/>
              <a:ext cx="1593833" cy="197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92" name="Picture 24" descr="photograph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466" y="3872940"/>
              <a:ext cx="1498085" cy="197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94" name="Picture 26" descr="https://upload.wikimedia.org/wikipedia/commons/5/52/Leo_Esaki_1959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729" y="3872940"/>
              <a:ext cx="1541475" cy="199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96" name="Picture 28" descr="https://upload.wikimedia.org/wikipedia/commons/0/02/Ivar_Gi%C3%A6ver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204" y="3872940"/>
              <a:ext cx="1550443" cy="1979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98" name="Picture 30" descr="https://upload.wikimedia.org/wikipedia/commons/d/df/David_Wineland_2008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980" y="3872940"/>
              <a:ext cx="1616128" cy="199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00" name="Picture 32" descr="https://upload.wikimedia.org/wikipedia/commons/d/df/Serge_Haroche_1_2012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1107" y="3867361"/>
              <a:ext cx="1557895" cy="198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02" name="Picture 34" descr="https://upload.wikimedia.org/wikipedia/commons/d/d2/Broglie_Big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1108" y="1798976"/>
              <a:ext cx="1557895" cy="1978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96823" y="1672389"/>
            <a:ext cx="3862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easy to see…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clear that…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not hard to see that…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Obviously, it means…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part is left as an exercise for the reader.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you think about it for a moment, you see that…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10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[5] </a:t>
            </a:r>
            <a:r>
              <a:rPr lang="en-US" dirty="0" err="1"/>
              <a:t>Kadowaki</a:t>
            </a:r>
            <a:r>
              <a:rPr lang="en-US" dirty="0"/>
              <a:t>, T.; </a:t>
            </a:r>
            <a:r>
              <a:rPr lang="en-US" dirty="0" err="1"/>
              <a:t>Nishimori</a:t>
            </a:r>
            <a:r>
              <a:rPr lang="en-US" dirty="0"/>
              <a:t>, H. (1998). "Quantum annealing in the transverse </a:t>
            </a:r>
            <a:r>
              <a:rPr lang="en-US" dirty="0" err="1"/>
              <a:t>Ising</a:t>
            </a:r>
            <a:r>
              <a:rPr lang="en-US" dirty="0"/>
              <a:t> model". Phys. Rev. E. 58 (5): 5355. </a:t>
            </a:r>
            <a:r>
              <a:rPr lang="en-US" dirty="0" err="1"/>
              <a:t>arXiv:cond-mat</a:t>
            </a:r>
            <a:r>
              <a:rPr lang="en-US" dirty="0"/>
              <a:t>/9804280. Bibcode:1998PhRvE..58.5355K. doi:10.1103/PhysRevE.58.5355. S2CID 36114913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[6] </a:t>
            </a:r>
            <a:r>
              <a:rPr lang="en-US" dirty="0"/>
              <a:t>Karp RM. Reducibility among combinatorial problems. In: Miller RE, Thatcher JW, and </a:t>
            </a:r>
            <a:r>
              <a:rPr lang="en-US" dirty="0" err="1"/>
              <a:t>Bohlinger</a:t>
            </a:r>
            <a:r>
              <a:rPr lang="en-US" dirty="0"/>
              <a:t> JD, editors. </a:t>
            </a:r>
            <a:r>
              <a:rPr lang="en-US" i="1" dirty="0"/>
              <a:t>Complexity of Computer Computations</a:t>
            </a:r>
            <a:r>
              <a:rPr lang="en-US" dirty="0"/>
              <a:t>. New York, NY: Plenum Press (1972), p. 85. </a:t>
            </a: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 smtClean="0"/>
              <a:t>10.1007/978-1-4684-2001-2_9</a:t>
            </a:r>
          </a:p>
          <a:p>
            <a:pPr marL="0" indent="0">
              <a:buNone/>
            </a:pPr>
            <a:r>
              <a:rPr lang="en-US" dirty="0" smtClean="0"/>
              <a:t>[7] </a:t>
            </a:r>
            <a:r>
              <a:rPr lang="en-US" dirty="0" err="1"/>
              <a:t>Garey</a:t>
            </a:r>
            <a:r>
              <a:rPr lang="en-US" dirty="0"/>
              <a:t> MR, Johnson DS. </a:t>
            </a:r>
            <a:r>
              <a:rPr lang="en-US" i="1" dirty="0"/>
              <a:t>Computers and Intractability: A Guide to the Theory of NP-Completeness</a:t>
            </a:r>
            <a:r>
              <a:rPr lang="en-US" dirty="0"/>
              <a:t>. San Francisco, CA : W.H. Freeman (1979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7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[8</a:t>
            </a:r>
            <a:r>
              <a:rPr lang="en-US" dirty="0"/>
              <a:t>] https://www.zdnet.com/article/a-quantum-computer-just-solved-a-decades-old-problem-three-million-times-faster-than-a-classical-computer/#:~:text=Windows%2011-,A%20quantum%20computer%20just%20solved%20a%20decades%2Dold%20problem%20three,be%20achieved%20over%20classical%20means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[9] Peter W. Shor, Polynomial-Time Algorithms for Prime Factorization and Discrete Logarithms on a Quantum Computer, SIAM J. Sci. Statist. </a:t>
            </a:r>
            <a:r>
              <a:rPr lang="en-US" dirty="0" err="1" smtClean="0"/>
              <a:t>Comput</a:t>
            </a:r>
            <a:r>
              <a:rPr lang="en-US" dirty="0" smtClean="0"/>
              <a:t>. 26(1997) 1484.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74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[10</a:t>
            </a:r>
            <a:r>
              <a:rPr lang="en-US" dirty="0"/>
              <a:t>] Bennett, C.H., </a:t>
            </a:r>
            <a:r>
              <a:rPr lang="en-US" dirty="0" err="1"/>
              <a:t>DiVincenzo</a:t>
            </a:r>
            <a:r>
              <a:rPr lang="en-US" dirty="0"/>
              <a:t>, D.P., </a:t>
            </a:r>
            <a:r>
              <a:rPr lang="en-US" dirty="0" err="1"/>
              <a:t>Smolin</a:t>
            </a:r>
            <a:r>
              <a:rPr lang="en-US" dirty="0"/>
              <a:t>, J.A. and </a:t>
            </a:r>
            <a:r>
              <a:rPr lang="en-US" dirty="0" err="1"/>
              <a:t>Wootters</a:t>
            </a:r>
            <a:r>
              <a:rPr lang="en-US" dirty="0"/>
              <a:t>, W.K. (1996). Mixed </a:t>
            </a:r>
            <a:r>
              <a:rPr lang="en-US" dirty="0" smtClean="0"/>
              <a:t>state entanglement </a:t>
            </a:r>
            <a:r>
              <a:rPr lang="en-US" dirty="0"/>
              <a:t>and quantum error correction. Physical Review A, 54, 3824–3851. </a:t>
            </a:r>
            <a:r>
              <a:rPr lang="en-US" dirty="0" smtClean="0"/>
              <a:t>DOI: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://doi.org/10.1103/PhysRevA.54.3824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11] </a:t>
            </a:r>
            <a:r>
              <a:rPr lang="en-US" dirty="0" err="1"/>
              <a:t>Laflamme</a:t>
            </a:r>
            <a:r>
              <a:rPr lang="en-US" dirty="0"/>
              <a:t>, R., Miquel, C., Paz, J.-P. and Zurek, W.H. (1996). Perfect quantum error </a:t>
            </a:r>
            <a:r>
              <a:rPr lang="en-US" dirty="0" smtClean="0"/>
              <a:t>correction code</a:t>
            </a:r>
            <a:r>
              <a:rPr lang="en-US" dirty="0"/>
              <a:t>. Physical Review Letters, 77(1), 198–201. </a:t>
            </a:r>
            <a:r>
              <a:rPr lang="en-US" dirty="0" err="1" smtClean="0"/>
              <a:t>DOI:https</a:t>
            </a:r>
            <a:r>
              <a:rPr lang="en-US" dirty="0"/>
              <a:t>://doi.org/10.1103/PhysRevLett.77.198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[12] </a:t>
            </a:r>
            <a:r>
              <a:rPr lang="en-US" dirty="0" err="1" smtClean="0"/>
              <a:t>Vattani</a:t>
            </a:r>
            <a:r>
              <a:rPr lang="en-US" dirty="0" smtClean="0"/>
              <a:t>, A. The hardness of k-means clustering in </a:t>
            </a:r>
            <a:r>
              <a:rPr lang="en-US" dirty="0"/>
              <a:t>the plane. https://cseweb.ucsd.edu/~avattani/papers/kmeans_hardness.pdf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&lt;Dev&gt; Mountain Tech Festival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19-21,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21" y="1500772"/>
            <a:ext cx="6643264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53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4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721" y="220878"/>
            <a:ext cx="10880558" cy="1325563"/>
          </a:xfrm>
        </p:spPr>
        <p:txBody>
          <a:bodyPr/>
          <a:lstStyle/>
          <a:p>
            <a:r>
              <a:rPr lang="en-US" dirty="0" smtClean="0"/>
              <a:t>Textbooks on Quantum Mechanics/Computing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823" y="1672389"/>
            <a:ext cx="3862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easy to see…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clear that…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not hard to see that…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Obviously, it means…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part is left as an exercise for the reader.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you think about it for a moment, you see that…</a:t>
            </a:r>
            <a:endParaRPr lang="en-US" dirty="0"/>
          </a:p>
        </p:txBody>
      </p:sp>
      <p:pic>
        <p:nvPicPr>
          <p:cNvPr id="7" name="Picture 2" descr="May be an image of text that says 'TUFTS UNIVERSITY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871" y="1272091"/>
            <a:ext cx="2857345" cy="50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005628" y="378896"/>
            <a:ext cx="2302042" cy="1230519"/>
            <a:chOff x="8836510" y="2211291"/>
            <a:chExt cx="2302042" cy="1230519"/>
          </a:xfrm>
        </p:grpSpPr>
        <p:sp>
          <p:nvSpPr>
            <p:cNvPr id="10" name="Oval Callout 9"/>
            <p:cNvSpPr/>
            <p:nvPr/>
          </p:nvSpPr>
          <p:spPr>
            <a:xfrm>
              <a:off x="8836510" y="2211291"/>
              <a:ext cx="2302042" cy="1230519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045503" y="2364885"/>
              <a:ext cx="2086802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What?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54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quantum computation?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Computation is </a:t>
            </a:r>
            <a:r>
              <a:rPr lang="en-US" dirty="0"/>
              <a:t>any type of calculation[1][2] that includes both arithmetical and non-arithmetical steps and which follows a well-defined model (e.g. an algorithm</a:t>
            </a:r>
            <a:r>
              <a:rPr lang="en-US" dirty="0" smtClean="0"/>
              <a:t>).</a:t>
            </a:r>
          </a:p>
          <a:p>
            <a:pPr lvl="0"/>
            <a:r>
              <a:rPr lang="en-US" dirty="0" smtClean="0"/>
              <a:t>While classical computation follows a set of well-defined principles of classical physics, quantum computation follows a set of well-defined principles of </a:t>
            </a:r>
            <a:r>
              <a:rPr lang="en-US" i="1" dirty="0" smtClean="0"/>
              <a:t>quantum</a:t>
            </a:r>
            <a:r>
              <a:rPr lang="en-US" dirty="0" smtClean="0"/>
              <a:t> physics.</a:t>
            </a:r>
          </a:p>
          <a:p>
            <a:pPr lvl="0"/>
            <a:r>
              <a:rPr lang="en-US" dirty="0" smtClean="0"/>
              <a:t>They are very different in terms of their main principles and the ways to think about solutions to a problem.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7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Superposition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Any data can be represented by classical bits 0 and 1.</a:t>
            </a:r>
          </a:p>
          <a:p>
            <a:pPr lvl="0"/>
            <a:r>
              <a:rPr lang="en-US" dirty="0" smtClean="0"/>
              <a:t>The superposition principle states that a quantum object, which can exist in one of several possible states, can also exist in </a:t>
            </a:r>
            <a:r>
              <a:rPr lang="en-US" b="1" dirty="0" smtClean="0"/>
              <a:t>all</a:t>
            </a:r>
            <a:r>
              <a:rPr lang="en-US" dirty="0" smtClean="0"/>
              <a:t> of these states at once at the same time.</a:t>
            </a:r>
          </a:p>
          <a:p>
            <a:pPr lvl="0"/>
            <a:r>
              <a:rPr lang="en-US" dirty="0" smtClean="0"/>
              <a:t>Suppose f : {0,1,2,3,4,5,6,7} </a:t>
            </a:r>
            <a:r>
              <a:rPr lang="en-US" dirty="0" smtClean="0">
                <a:sym typeface="Symbol" panose="05050102010706020507" pitchFamily="18" charset="2"/>
              </a:rPr>
              <a:t> {0,1}. Classically, we must compute f(</a:t>
            </a:r>
            <a:r>
              <a:rPr lang="en-US" i="1" dirty="0" smtClean="0">
                <a:sym typeface="Symbol" panose="05050102010706020507" pitchFamily="18" charset="2"/>
              </a:rPr>
              <a:t>x</a:t>
            </a:r>
            <a:r>
              <a:rPr lang="en-US" dirty="0" smtClean="0">
                <a:sym typeface="Symbol" panose="05050102010706020507" pitchFamily="18" charset="2"/>
              </a:rPr>
              <a:t>) for each </a:t>
            </a:r>
            <a:r>
              <a:rPr lang="en-US" i="1" dirty="0" smtClean="0">
                <a:sym typeface="Symbol" panose="05050102010706020507" pitchFamily="18" charset="2"/>
              </a:rPr>
              <a:t>x</a:t>
            </a:r>
            <a:r>
              <a:rPr lang="en-US" dirty="0" smtClean="0">
                <a:sym typeface="Symbol" panose="05050102010706020507" pitchFamily="18" charset="2"/>
              </a:rPr>
              <a:t> in </a:t>
            </a:r>
            <a:r>
              <a:rPr lang="en-US" dirty="0" smtClean="0"/>
              <a:t>{0,1,2,3,4,5,6,7} one at a time.</a:t>
            </a:r>
          </a:p>
          <a:p>
            <a:pPr lvl="0"/>
            <a:r>
              <a:rPr lang="en-US" dirty="0" smtClean="0"/>
              <a:t>Quantumly, we can compute f(0), f(1), f(2), f(3), f(4), f(5), f(6), f(7) in a single step by the principle of superposition.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71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Superposition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We can see the huge advantage when the domain gets exponentially large and f(x) is an algorithm to solve a certain problem. </a:t>
            </a:r>
          </a:p>
          <a:p>
            <a:pPr lvl="0"/>
            <a:r>
              <a:rPr lang="en-US" dirty="0" smtClean="0"/>
              <a:t>We can compute </a:t>
            </a:r>
            <a:r>
              <a:rPr lang="en-US" b="1" dirty="0" smtClean="0"/>
              <a:t>all</a:t>
            </a:r>
            <a:r>
              <a:rPr lang="en-US" dirty="0" smtClean="0"/>
              <a:t> solutions in one step as opposed to an exponential number of steps in classical computation.</a:t>
            </a:r>
          </a:p>
          <a:p>
            <a:pPr lvl="0"/>
            <a:r>
              <a:rPr lang="en-US" dirty="0" smtClean="0"/>
              <a:t>Recall that the number of stars in the Universe is approximately 10</a:t>
            </a:r>
            <a:r>
              <a:rPr lang="en-US" baseline="30000" dirty="0" smtClean="0"/>
              <a:t>24 </a:t>
            </a:r>
            <a:r>
              <a:rPr lang="en-US" dirty="0" smtClean="0"/>
              <a:t>&lt; 2</a:t>
            </a:r>
            <a:r>
              <a:rPr lang="en-US" baseline="30000" dirty="0" smtClean="0"/>
              <a:t>96</a:t>
            </a:r>
            <a:r>
              <a:rPr lang="en-US" dirty="0" smtClean="0"/>
              <a:t>. </a:t>
            </a:r>
          </a:p>
          <a:p>
            <a:pPr lvl="0"/>
            <a:r>
              <a:rPr lang="en-US" dirty="0" smtClean="0"/>
              <a:t>Theoretically, we could use only 96 qubits to compute 10</a:t>
            </a:r>
            <a:r>
              <a:rPr lang="en-US" baseline="30000" dirty="0" smtClean="0"/>
              <a:t>24</a:t>
            </a:r>
            <a:r>
              <a:rPr lang="en-US" dirty="0" smtClean="0"/>
              <a:t> inputs of some function or algorithm in one single step! </a:t>
            </a:r>
            <a:r>
              <a:rPr lang="en-US" dirty="0" smtClean="0">
                <a:solidFill>
                  <a:srgbClr val="FF0000"/>
                </a:solidFill>
              </a:rPr>
              <a:t>Exponential parallel processing power!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19-21,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&lt;Dev&gt; Mountain Tech Festival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E7339-1486-47D6-9C43-628A6B662203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4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2759</TotalTime>
  <Words>2413</Words>
  <Application>Microsoft Office PowerPoint</Application>
  <PresentationFormat>Widescreen</PresentationFormat>
  <Paragraphs>330</Paragraphs>
  <Slides>53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Cordia New</vt:lpstr>
      <vt:lpstr>Symbol</vt:lpstr>
      <vt:lpstr>Office Theme</vt:lpstr>
      <vt:lpstr>Equation</vt:lpstr>
      <vt:lpstr>Quantum Computation: Is Thailand Ready For It?</vt:lpstr>
      <vt:lpstr>About Myself</vt:lpstr>
      <vt:lpstr>Talk Outline</vt:lpstr>
      <vt:lpstr>Many Contributions from Nobel Prize Laureates</vt:lpstr>
      <vt:lpstr>Textbooks/Papers on Quantum Computing</vt:lpstr>
      <vt:lpstr>Textbooks on Quantum Mechanics/Computing</vt:lpstr>
      <vt:lpstr>What is quantum computation?</vt:lpstr>
      <vt:lpstr>Superposition</vt:lpstr>
      <vt:lpstr>Superposition</vt:lpstr>
      <vt:lpstr>Superposition</vt:lpstr>
      <vt:lpstr>Superposition</vt:lpstr>
      <vt:lpstr>Superposition</vt:lpstr>
      <vt:lpstr>Superposition</vt:lpstr>
      <vt:lpstr>A General Quantum Computing Framework</vt:lpstr>
      <vt:lpstr>A General Quantum Computing Framework</vt:lpstr>
      <vt:lpstr>A General Quantum Computing Framework</vt:lpstr>
      <vt:lpstr>A General Quantum Computing Framework</vt:lpstr>
      <vt:lpstr>IBM Quantum Circuit for Spy Detection</vt:lpstr>
      <vt:lpstr>Quantum Supremacy</vt:lpstr>
      <vt:lpstr>Interference</vt:lpstr>
      <vt:lpstr>Interference Example</vt:lpstr>
      <vt:lpstr>Shor’s Factoring Algorithm</vt:lpstr>
      <vt:lpstr>Entanglement</vt:lpstr>
      <vt:lpstr>Use of Entanglement in Communication</vt:lpstr>
      <vt:lpstr>Use of Entanglement in Communication</vt:lpstr>
      <vt:lpstr>Entangled State in Three or More Qubits</vt:lpstr>
      <vt:lpstr>Quantum Internet</vt:lpstr>
      <vt:lpstr>No Cloning Theorem</vt:lpstr>
      <vt:lpstr>Types of Current Quantum Computers</vt:lpstr>
      <vt:lpstr>Knowledge and Skills Needed for Quantum Computation</vt:lpstr>
      <vt:lpstr>Example 1: Shor’s Factoring Algorithm</vt:lpstr>
      <vt:lpstr>Example: Shor’s Factoring Algorithm</vt:lpstr>
      <vt:lpstr>Example: Shor’s Factoring Algorithm</vt:lpstr>
      <vt:lpstr>Example: Shor’s Factoring Algorithm</vt:lpstr>
      <vt:lpstr>Example 2: Simultaneous Wireless Communication is NP-Hard</vt:lpstr>
      <vt:lpstr>PowerPoint Presentation</vt:lpstr>
      <vt:lpstr>Example 3: K-Clustering</vt:lpstr>
      <vt:lpstr>PowerPoint Presentation</vt:lpstr>
      <vt:lpstr>US Institutions with Curricula in Quantum Computing</vt:lpstr>
      <vt:lpstr>Countries with Quantum Computation Curricula</vt:lpstr>
      <vt:lpstr>Countries with Quantum Computation Curricula</vt:lpstr>
      <vt:lpstr>Thai Institutions With Some Courses In Quantum Computation</vt:lpstr>
      <vt:lpstr>Foreign Quantum Computer Companies</vt:lpstr>
      <vt:lpstr>Thai Quantum Computer Company</vt:lpstr>
      <vt:lpstr>Quantum Computation: Is Thailand ready for it?</vt:lpstr>
      <vt:lpstr>Hybrid Computation (D-Wave)</vt:lpstr>
      <vt:lpstr>Quantum-Inspired Computation (Fujitsu)</vt:lpstr>
      <vt:lpstr>Questions and Answers</vt:lpstr>
      <vt:lpstr>References</vt:lpstr>
      <vt:lpstr>References</vt:lpstr>
      <vt:lpstr>References</vt:lpstr>
      <vt:lpstr>References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261</cp:revision>
  <cp:lastPrinted>2021-11-08T04:06:41Z</cp:lastPrinted>
  <dcterms:created xsi:type="dcterms:W3CDTF">2021-11-03T06:17:07Z</dcterms:created>
  <dcterms:modified xsi:type="dcterms:W3CDTF">2022-04-05T03:21:57Z</dcterms:modified>
</cp:coreProperties>
</file>